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34"/>
  </p:notesMasterIdLst>
  <p:sldIdLst>
    <p:sldId id="364" r:id="rId2"/>
    <p:sldId id="259" r:id="rId3"/>
    <p:sldId id="260" r:id="rId4"/>
    <p:sldId id="262" r:id="rId5"/>
    <p:sldId id="309" r:id="rId6"/>
    <p:sldId id="263" r:id="rId7"/>
    <p:sldId id="264" r:id="rId8"/>
    <p:sldId id="265" r:id="rId9"/>
    <p:sldId id="36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05" r:id="rId19"/>
    <p:sldId id="275" r:id="rId20"/>
    <p:sldId id="276" r:id="rId21"/>
    <p:sldId id="311" r:id="rId22"/>
    <p:sldId id="279" r:id="rId23"/>
    <p:sldId id="312" r:id="rId24"/>
    <p:sldId id="280" r:id="rId25"/>
    <p:sldId id="283" r:id="rId26"/>
    <p:sldId id="307" r:id="rId27"/>
    <p:sldId id="284" r:id="rId28"/>
    <p:sldId id="287" r:id="rId29"/>
    <p:sldId id="301" r:id="rId30"/>
    <p:sldId id="303" r:id="rId31"/>
    <p:sldId id="304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996633"/>
    <a:srgbClr val="808000"/>
    <a:srgbClr val="33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7D23F-F0B8-487D-87E3-696010083830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B2FE8-3968-452D-B7A6-7A0D058BD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F409-6543-42F9-B686-236A173CD187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4A0D-2EEC-4809-9033-08BF109A29AC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7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A041-433D-40B0-A92A-0068318037B8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0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6F1F-9211-4594-9655-7C12E29B5122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9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7F7A-A2C1-4C24-AE81-B74EAB0660CE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5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CC0-530B-4B2F-AD52-B29EE151FB3E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6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6C-6D58-428F-9895-53A25E0E0F6B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4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22BD-918B-436C-A6BE-65DED40C8774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1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CD47-D0F0-4F1F-B885-0BA8664D73F0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1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EB94-2491-4D3C-BD81-F04AEB063FE5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4F60-3413-46EC-96E0-6447787FF17D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2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4DB5-C7DB-44B8-810E-DBAA8BA1FCCE}" type="datetime1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0601-7BF8-432B-9A1F-3D65B95E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25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749" y="1988840"/>
            <a:ext cx="8229600" cy="1800200"/>
          </a:xfrm>
        </p:spPr>
        <p:txBody>
          <a:bodyPr>
            <a:normAutofit/>
          </a:bodyPr>
          <a:lstStyle/>
          <a:p>
            <a:r>
              <a:rPr lang="en-US" dirty="0"/>
              <a:t>Physical examination of patients with Urinary system </a:t>
            </a:r>
            <a:r>
              <a:rPr lang="en-US" dirty="0" smtClean="0"/>
              <a:t>diseases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4581128"/>
            <a:ext cx="551269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6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04813"/>
            <a:ext cx="8893175" cy="5762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500" b="0" i="1" dirty="0" smtClean="0">
                <a:latin typeface="Arial" charset="0"/>
              </a:rPr>
              <a:t>Dysuria </a:t>
            </a:r>
            <a:r>
              <a:rPr lang="ru-RU" sz="2500" b="0" dirty="0" smtClean="0">
                <a:latin typeface="Arial" charset="0"/>
              </a:rPr>
              <a:t>(</a:t>
            </a:r>
            <a:r>
              <a:rPr lang="ru-RU" sz="2500" b="0" dirty="0">
                <a:latin typeface="Arial" charset="0"/>
              </a:rPr>
              <a:t>1)        </a:t>
            </a:r>
            <a:r>
              <a:rPr lang="en-US" sz="2500" u="sng" dirty="0" smtClean="0">
                <a:solidFill>
                  <a:srgbClr val="FFFF00"/>
                </a:solidFill>
                <a:latin typeface="Arial" charset="0"/>
              </a:rPr>
              <a:t>Change of daily diuresis volume</a:t>
            </a:r>
            <a:endParaRPr lang="ru-RU" sz="2500" u="sng" dirty="0">
              <a:solidFill>
                <a:srgbClr val="FFFF00"/>
              </a:solidFill>
            </a:endParaRP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412875"/>
            <a:ext cx="7632700" cy="5111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i="1" dirty="0"/>
              <a:t>Dysuria</a:t>
            </a:r>
            <a:r>
              <a:rPr lang="ru-RU" sz="2400" i="1" dirty="0" smtClean="0"/>
              <a:t> </a:t>
            </a:r>
            <a:r>
              <a:rPr lang="ru-RU" sz="2400" i="1" dirty="0"/>
              <a:t>			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Causes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Polyuria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	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rich drinking of liquids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removal of edema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diabetes mellitus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diabetes insipidus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chronic nephritis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	-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nephroarteriosclerosis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2782888" indent="-2782888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Oliguria</a:t>
            </a:r>
            <a:r>
              <a:rPr lang="ru-RU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limitation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of drinking of liquids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dry &amp; hot air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enforced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sweat secretion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			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vomiting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profuse diarrhea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acute nephritis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acute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kidneys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dystrophia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04813"/>
            <a:ext cx="8569325" cy="5762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500" i="1" dirty="0">
                <a:latin typeface="Arial" charset="0"/>
              </a:rPr>
              <a:t>Dysuria </a:t>
            </a:r>
            <a:r>
              <a:rPr lang="en-US" sz="2500" i="1" dirty="0" smtClean="0">
                <a:latin typeface="Arial" charset="0"/>
              </a:rPr>
              <a:t>(2)        </a:t>
            </a:r>
            <a:r>
              <a:rPr lang="en-US" sz="2500" b="1" dirty="0">
                <a:solidFill>
                  <a:srgbClr val="FFFF00"/>
                </a:solidFill>
                <a:latin typeface="Arial" charset="0"/>
              </a:rPr>
              <a:t>Change of daily diuresis volume</a:t>
            </a:r>
            <a:endParaRPr lang="ru-RU" sz="2500" b="1" u="sng" dirty="0">
              <a:solidFill>
                <a:srgbClr val="FFFF00"/>
              </a:solidFill>
            </a:endParaRP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412875"/>
            <a:ext cx="7992243" cy="47524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i="1" dirty="0"/>
              <a:t>Dysuria</a:t>
            </a:r>
            <a:r>
              <a:rPr lang="ru-RU" sz="2400" i="1" dirty="0"/>
              <a:t> 			</a:t>
            </a:r>
            <a:r>
              <a:rPr lang="en-US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Causes</a:t>
            </a:r>
            <a:endParaRPr lang="ru-RU" sz="2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Anuria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acute nephritis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-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nephronecrosis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			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incompatible blood transfusion</a:t>
            </a: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heavy heart failure</a:t>
            </a: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shock</a:t>
            </a: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large hemorrhage</a:t>
            </a: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obstruction by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stone</a:t>
            </a: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edema of mucous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urinary tract</a:t>
            </a:r>
          </a:p>
          <a:p>
            <a:pPr marL="2066925" indent="-185738">
              <a:lnSpc>
                <a:spcPct val="90000"/>
              </a:lnSpc>
              <a:spcBef>
                <a:spcPct val="10000"/>
              </a:spcBef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germination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by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tumor</a:t>
            </a:r>
          </a:p>
          <a:p>
            <a:pPr marL="1881188" indent="0">
              <a:lnSpc>
                <a:spcPct val="90000"/>
              </a:lnSpc>
              <a:spcBef>
                <a:spcPct val="10000"/>
              </a:spcBef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Ischuria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injury of a spinal cord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569325" cy="5762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500" i="1" dirty="0" smtClean="0">
                <a:latin typeface="Arial" charset="0"/>
              </a:rPr>
              <a:t>Dysuria </a:t>
            </a:r>
            <a:r>
              <a:rPr lang="en-US" sz="2500" i="1" dirty="0">
                <a:latin typeface="Arial" charset="0"/>
              </a:rPr>
              <a:t>(3) Change of a rhythm of a </a:t>
            </a:r>
            <a:r>
              <a:rPr lang="en-US" sz="2500" i="1" dirty="0" smtClean="0">
                <a:latin typeface="Arial" charset="0"/>
              </a:rPr>
              <a:t>diuresis</a:t>
            </a:r>
            <a:endParaRPr lang="ru-RU" sz="2500" u="sng" dirty="0">
              <a:solidFill>
                <a:srgbClr val="FFFF00"/>
              </a:solidFill>
            </a:endParaRP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1844675"/>
            <a:ext cx="7777360" cy="45366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ru-RU" sz="2400" i="1" dirty="0"/>
              <a:t>	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Reasons 				Dysuria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Pollakiuria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		-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plentiful drink of liquid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				-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cooling of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body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				- cystitis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Isuria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			- chronic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renal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failure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Nocturia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		- cardiac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decompensation</a:t>
            </a:r>
          </a:p>
          <a:p>
            <a:pPr marL="2690813" indent="-2690813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terminating stage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of chronic kidney diseases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569325" cy="576262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500" b="0" i="1" dirty="0" err="1" smtClean="0">
                <a:latin typeface="Arial" charset="0"/>
              </a:rPr>
              <a:t>Disuria</a:t>
            </a:r>
            <a:r>
              <a:rPr lang="en-US" sz="2500" b="0" i="1" dirty="0" smtClean="0">
                <a:latin typeface="Arial" charset="0"/>
              </a:rPr>
              <a:t> </a:t>
            </a:r>
            <a:r>
              <a:rPr lang="ru-RU" sz="2500" b="0" dirty="0" smtClean="0">
                <a:latin typeface="Arial" charset="0"/>
              </a:rPr>
              <a:t>(</a:t>
            </a:r>
            <a:r>
              <a:rPr lang="ru-RU" sz="2500" b="0" dirty="0">
                <a:latin typeface="Arial" charset="0"/>
              </a:rPr>
              <a:t>4)</a:t>
            </a:r>
            <a:endParaRPr lang="ru-RU" sz="2500" u="sng" dirty="0">
              <a:solidFill>
                <a:srgbClr val="FFFF00"/>
              </a:solidFill>
            </a:endParaRP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58888" y="1773238"/>
            <a:ext cx="6696075" cy="39600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Change of density of 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urine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endParaRPr lang="en-U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Reasons                       Dysuria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endParaRPr lang="en-US" sz="2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Isosthenuria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Hyposthenuria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nephrosclerosis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Strangury 	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diseases of a bladder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	and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an urethra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A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namnesis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of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illness </a:t>
            </a:r>
            <a:r>
              <a:rPr lang="en-US" sz="2400" dirty="0">
                <a:latin typeface="Arial" charset="0"/>
              </a:rPr>
              <a:t>at patients with urinary </a:t>
            </a:r>
            <a:r>
              <a:rPr lang="en-US" sz="2400" dirty="0" smtClean="0">
                <a:latin typeface="Arial" charset="0"/>
              </a:rPr>
              <a:t>system diseases</a:t>
            </a:r>
            <a:endParaRPr lang="ru-RU" sz="2400" dirty="0"/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67544" y="1556792"/>
            <a:ext cx="4038600" cy="4824536"/>
          </a:xfrm>
        </p:spPr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	</a:t>
            </a: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Pathology</a:t>
            </a:r>
            <a:endParaRPr lang="en-US" sz="2400" b="1" i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b="1" i="1" u="sng" dirty="0" smtClean="0">
                <a:cs typeface="Arial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  <a:cs typeface="Arial" pitchFamily="34" charset="0"/>
              </a:rPr>
              <a:t>Acute GN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  <a:cs typeface="Arial" pitchFamily="34" charset="0"/>
              </a:rPr>
              <a:t>Renal pathology</a:t>
            </a:r>
            <a:endParaRPr lang="en-US" sz="20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  <a:cs typeface="Arial" pitchFamily="34" charset="0"/>
              </a:rPr>
              <a:t>Intoxications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4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4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  <a:cs typeface="Arial" pitchFamily="34" charset="0"/>
              </a:rPr>
              <a:t>Character </a:t>
            </a:r>
            <a:r>
              <a:rPr lang="en-US" sz="2000" b="1" dirty="0">
                <a:solidFill>
                  <a:srgbClr val="FFFF00"/>
                </a:solidFill>
                <a:cs typeface="Arial" pitchFamily="34" charset="0"/>
              </a:rPr>
              <a:t>of a </a:t>
            </a:r>
            <a:r>
              <a:rPr lang="en-US" sz="2000" b="1" dirty="0" smtClean="0">
                <a:solidFill>
                  <a:srgbClr val="FFFF00"/>
                </a:solidFill>
                <a:cs typeface="Arial" pitchFamily="34" charset="0"/>
              </a:rPr>
              <a:t>current</a:t>
            </a:r>
            <a:endParaRPr lang="ru-RU" sz="20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i="1" u="sng" dirty="0" smtClean="0">
                <a:latin typeface="Arial" pitchFamily="34" charset="0"/>
                <a:cs typeface="Arial" pitchFamily="34" charset="0"/>
              </a:rPr>
              <a:t>Reasons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cs typeface="Arial" pitchFamily="34" charset="0"/>
              </a:rPr>
              <a:t>Angina, scarlet fever, otitis, etc</a:t>
            </a:r>
            <a:r>
              <a:rPr lang="en-US" sz="2000" b="1" dirty="0" smtClean="0">
                <a:cs typeface="Arial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cs typeface="Arial" pitchFamily="34" charset="0"/>
              </a:rPr>
              <a:t>In the past – nephrite, a </a:t>
            </a:r>
            <a:r>
              <a:rPr lang="en-US" sz="2000" b="1" dirty="0" err="1">
                <a:cs typeface="Arial" pitchFamily="34" charset="0"/>
              </a:rPr>
              <a:t>pyelitis</a:t>
            </a:r>
            <a:r>
              <a:rPr lang="en-US" sz="2000" b="1" dirty="0">
                <a:cs typeface="Arial" pitchFamily="34" charset="0"/>
              </a:rPr>
              <a:t>, cystitis, </a:t>
            </a:r>
            <a:r>
              <a:rPr lang="en-US" sz="2000" b="1" dirty="0" err="1">
                <a:cs typeface="Arial" pitchFamily="34" charset="0"/>
              </a:rPr>
              <a:t>dysurias</a:t>
            </a:r>
            <a:r>
              <a:rPr lang="en-US" sz="2000" b="1" dirty="0">
                <a:cs typeface="Arial" pitchFamily="34" charset="0"/>
              </a:rPr>
              <a:t>, hypostases, bloody urine, increase of a BP, </a:t>
            </a:r>
            <a:r>
              <a:rPr lang="en-US" sz="2000" b="1" dirty="0" smtClean="0">
                <a:cs typeface="Arial" pitchFamily="34" charset="0"/>
              </a:rPr>
              <a:t>"renal colic“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 smtClean="0"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 smtClean="0">
                <a:cs typeface="Arial" pitchFamily="34" charset="0"/>
              </a:rPr>
              <a:t>Household</a:t>
            </a:r>
            <a:r>
              <a:rPr lang="en-US" sz="2000" b="1" dirty="0">
                <a:cs typeface="Arial" pitchFamily="34" charset="0"/>
              </a:rPr>
              <a:t>, production; medicinal </a:t>
            </a:r>
            <a:r>
              <a:rPr lang="en-US" sz="2000" b="1" dirty="0" smtClean="0">
                <a:cs typeface="Arial" pitchFamily="34" charset="0"/>
              </a:rPr>
              <a:t>preparations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cs typeface="Arial" pitchFamily="34" charset="0"/>
              </a:rPr>
              <a:t>Gradual – </a:t>
            </a:r>
            <a:r>
              <a:rPr lang="en-US" sz="2000" b="1" dirty="0" smtClean="0">
                <a:cs typeface="Arial" pitchFamily="34" charset="0"/>
              </a:rPr>
              <a:t>CGN</a:t>
            </a:r>
            <a:r>
              <a:rPr lang="en-US" sz="2000" b="1" dirty="0">
                <a:cs typeface="Arial" pitchFamily="34" charset="0"/>
              </a:rPr>
              <a:t>, an amyloidosis, a </a:t>
            </a:r>
            <a:r>
              <a:rPr lang="en-US" sz="2000" b="1" dirty="0" err="1">
                <a:cs typeface="Arial" pitchFamily="34" charset="0"/>
              </a:rPr>
              <a:t>nephrotic</a:t>
            </a:r>
            <a:r>
              <a:rPr lang="en-US" sz="2000" b="1" dirty="0">
                <a:cs typeface="Arial" pitchFamily="34" charset="0"/>
              </a:rPr>
              <a:t> syndrome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 smtClean="0">
                <a:cs typeface="Arial" pitchFamily="34" charset="0"/>
              </a:rPr>
              <a:t>Recurrence </a:t>
            </a:r>
            <a:r>
              <a:rPr lang="en-US" sz="2000" b="1" dirty="0">
                <a:cs typeface="Arial" pitchFamily="34" charset="0"/>
              </a:rPr>
              <a:t>– </a:t>
            </a:r>
            <a:r>
              <a:rPr lang="en-US" sz="2000" b="1" dirty="0" err="1" smtClean="0">
                <a:cs typeface="Arial" pitchFamily="34" charset="0"/>
              </a:rPr>
              <a:t>chron</a:t>
            </a:r>
            <a:r>
              <a:rPr lang="ru-RU" sz="2000" b="1" dirty="0" smtClean="0">
                <a:cs typeface="Arial" pitchFamily="34" charset="0"/>
              </a:rPr>
              <a:t>. </a:t>
            </a:r>
            <a:r>
              <a:rPr lang="en-US" sz="2000" b="1" dirty="0">
                <a:cs typeface="Arial" pitchFamily="34" charset="0"/>
              </a:rPr>
              <a:t>pyelonephritis, </a:t>
            </a:r>
            <a:r>
              <a:rPr lang="en-US" sz="2000" b="1" dirty="0" smtClean="0">
                <a:cs typeface="Arial" pitchFamily="34" charset="0"/>
              </a:rPr>
              <a:t>CGN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2988" y="260350"/>
            <a:ext cx="6985000" cy="86518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Anamnesis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vitae </a:t>
            </a:r>
            <a:r>
              <a:rPr lang="en-US" sz="2800" dirty="0" smtClean="0">
                <a:latin typeface="Arial" charset="0"/>
              </a:rPr>
              <a:t>at </a:t>
            </a:r>
            <a:r>
              <a:rPr lang="en-US" sz="2800" dirty="0">
                <a:latin typeface="Arial" charset="0"/>
              </a:rPr>
              <a:t>patients with urinary system diseases</a:t>
            </a:r>
            <a:endParaRPr lang="ru-RU" sz="2800" u="sng" dirty="0">
              <a:solidFill>
                <a:srgbClr val="FFFF00"/>
              </a:solidFill>
            </a:endParaRP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412875"/>
            <a:ext cx="8137525" cy="5184775"/>
          </a:xfrm>
        </p:spPr>
        <p:txBody>
          <a:bodyPr>
            <a:normAutofit/>
          </a:bodyPr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en-US" sz="24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factors causing kidneys </a:t>
            </a:r>
            <a:r>
              <a:rPr lang="en-US" sz="2400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400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rinary system disease</a:t>
            </a:r>
            <a:endParaRPr lang="en-US" sz="2400" b="1" i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Overcooling</a:t>
            </a:r>
          </a:p>
          <a:p>
            <a:pPr marL="533400" indent="-533400">
              <a:buFont typeface="+mj-lt"/>
              <a:buAutoNum type="arabicPeriod"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Disease of genitals</a:t>
            </a:r>
          </a:p>
          <a:p>
            <a:pPr marL="533400" indent="-533400">
              <a:buFont typeface="+mj-lt"/>
              <a:buAutoNum type="arabicPeriod"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Tuberculosis </a:t>
            </a:r>
          </a:p>
          <a:p>
            <a:pPr marL="533400" indent="-533400">
              <a:buFont typeface="+mj-lt"/>
              <a:buAutoNum type="arabicPeriod"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Rheumatic diseases</a:t>
            </a:r>
          </a:p>
          <a:p>
            <a:pPr marL="533400" indent="-533400">
              <a:buFont typeface="+mj-lt"/>
              <a:buAutoNum type="arabicPeriod"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Diabetes mellitus</a:t>
            </a:r>
          </a:p>
          <a:p>
            <a:pPr marL="533400" indent="-533400">
              <a:buFont typeface="+mj-lt"/>
              <a:buAutoNum type="arabicPeriod"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Chronic purulent diseases</a:t>
            </a:r>
          </a:p>
          <a:p>
            <a:pPr marL="533400" indent="-533400">
              <a:buFont typeface="+mj-lt"/>
              <a:buAutoNum type="arabicPeriod"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Physical overwork,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overexertion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Genetic predisposition</a:t>
            </a:r>
          </a:p>
          <a:p>
            <a:pPr marL="533400" indent="-533400">
              <a:buFont typeface="+mj-lt"/>
              <a:buAutoNum type="arabicPeriod"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Kidney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urinary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system operations in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the past</a:t>
            </a:r>
          </a:p>
          <a:p>
            <a:pPr marL="533400" indent="-533400">
              <a:buFont typeface="+mj-lt"/>
              <a:buAutoNum type="arabicPeriod"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Gynecologic anamnesis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260648"/>
            <a:ext cx="7489825" cy="86518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u="sng" dirty="0" smtClean="0">
                <a:solidFill>
                  <a:srgbClr val="FFFF00"/>
                </a:solidFill>
                <a:latin typeface="Arial" charset="0"/>
              </a:rPr>
              <a:t>General examination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at </a:t>
            </a:r>
            <a:r>
              <a:rPr lang="en-US" sz="2800" dirty="0">
                <a:latin typeface="Arial" charset="0"/>
              </a:rPr>
              <a:t>patients with urinary system diseases</a:t>
            </a:r>
            <a:endParaRPr lang="ru-RU" sz="2800" dirty="0"/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15616" y="1772816"/>
            <a:ext cx="7057528" cy="4536405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Position of the patient</a:t>
            </a:r>
          </a:p>
          <a:p>
            <a:pPr marL="533400" indent="-533400" algn="ctr">
              <a:buFont typeface="Wingdings" pitchFamily="2" charset="2"/>
              <a:buNone/>
            </a:pPr>
            <a:endParaRPr lang="en-US" sz="2400" b="1" u="sng" dirty="0">
              <a:latin typeface="Arial" pitchFamily="34" charset="0"/>
              <a:cs typeface="Arial" pitchFamily="34" charset="0"/>
            </a:endParaRPr>
          </a:p>
          <a:p>
            <a:pPr marL="2782888" indent="-2782888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	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 an incipient state of an illness</a:t>
            </a:r>
          </a:p>
          <a:p>
            <a:pPr marL="533400" indent="-533400">
              <a:buFont typeface="Wingdings" pitchFamily="2" charset="2"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Passive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		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at an uremic coma</a:t>
            </a:r>
          </a:p>
          <a:p>
            <a:pPr marL="533400" indent="-533400">
              <a:buFont typeface="Wingdings" pitchFamily="2" charset="2"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Forced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		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at 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paranephritis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	to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renal colic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marL="533400" indent="-533400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Renal edema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42000"/>
          </a:blip>
          <a:stretch>
            <a:fillRect/>
          </a:stretch>
        </p:blipFill>
        <p:spPr>
          <a:xfrm>
            <a:off x="628650" y="1861336"/>
            <a:ext cx="3886200" cy="4279915"/>
          </a:xfrm>
          <a:noFill/>
        </p:spPr>
      </p:pic>
      <p:sp>
        <p:nvSpPr>
          <p:cNvPr id="86019" name="Rectangle 3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 marL="92075" indent="-92075">
              <a:buFont typeface="Wingdings" pitchFamily="2" charset="2"/>
              <a:buNone/>
            </a:pPr>
            <a:r>
              <a:rPr lang="ru-RU" sz="2000" dirty="0"/>
              <a:t>	</a:t>
            </a:r>
            <a:r>
              <a:rPr lang="en-US" sz="24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Facies</a:t>
            </a:r>
            <a:r>
              <a:rPr lang="ru-RU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nephritica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pale face,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bloated, with the swelled up a little edematous eyelids and reduced palpebral fissures</a:t>
            </a:r>
            <a:endParaRPr lang="ru-RU" sz="2400" b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Renal edema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58824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476672"/>
            <a:ext cx="7489825" cy="86518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u="sng" dirty="0">
                <a:solidFill>
                  <a:srgbClr val="FFFF00"/>
                </a:solidFill>
                <a:latin typeface="Arial" charset="0"/>
              </a:rPr>
              <a:t>General examination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at patients with urinary system diseases</a:t>
            </a:r>
            <a:endParaRPr lang="ru-RU" sz="2800" dirty="0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700213"/>
            <a:ext cx="8065268" cy="3529012"/>
          </a:xfrm>
        </p:spPr>
        <p:txBody>
          <a:bodyPr>
            <a:normAutofit/>
          </a:bodyPr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Examination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of skin</a:t>
            </a:r>
          </a:p>
          <a:p>
            <a:pPr marL="533400" indent="-533400" algn="ctr">
              <a:buFont typeface="Wingdings" pitchFamily="2" charset="2"/>
              <a:buNone/>
            </a:pPr>
            <a:endParaRPr lang="en-US" sz="2400" b="1" u="sng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paleness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(spasm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of arterioles, anemia)</a:t>
            </a:r>
          </a:p>
          <a:p>
            <a:pPr marL="533400" indent="-533400"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wax skin (amyloidosis, lipoid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nephrosis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533400" indent="-533400">
              <a:buFont typeface="Wingdings" pitchFamily="2" charset="2"/>
              <a:buNone/>
            </a:pP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 sz="24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Foettor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uremicus</a:t>
            </a:r>
            <a:r>
              <a:rPr lang="en-US" sz="24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– the ammonia smell proceeding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from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 mouth and from 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	patient's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skin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Complaints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patients with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urinary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system diseases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Main complaints</a:t>
            </a:r>
            <a:endParaRPr lang="ru-RU" b="1" i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Pain in lumbar region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Urination disturbances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dysuria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Renal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edema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nephredema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45638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476672"/>
            <a:ext cx="7489825" cy="86518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u="sng" dirty="0">
                <a:solidFill>
                  <a:srgbClr val="FFFF00"/>
                </a:solidFill>
                <a:latin typeface="Arial" charset="0"/>
              </a:rPr>
              <a:t>General examination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at patients with urinary system diseases</a:t>
            </a:r>
            <a:endParaRPr lang="ru-RU" sz="2800" u="sng" dirty="0">
              <a:solidFill>
                <a:srgbClr val="FFFF00"/>
              </a:solidFill>
            </a:endParaRP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7544" y="1844824"/>
            <a:ext cx="8207375" cy="4320381"/>
          </a:xfrm>
        </p:spPr>
        <p:txBody>
          <a:bodyPr>
            <a:normAutofit/>
          </a:bodyPr>
          <a:lstStyle/>
          <a:p>
            <a:pPr marL="533400" indent="-53340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Examination of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a stomach and lumbar area</a:t>
            </a: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Symptoms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				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Reason</a:t>
            </a: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Swelling of lumbar area</a:t>
            </a: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affected side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paranephritis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Protrusion of 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abdominal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wall </a:t>
            </a: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on affected side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- kidney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tumor</a:t>
            </a: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Protrusion in the suprapubic </a:t>
            </a:r>
          </a:p>
          <a:p>
            <a:pPr marL="533400" indent="-533400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areas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		-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ischuria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at adenoma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or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				prostate cancer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charset="0"/>
              </a:rPr>
              <a:t>Palpation of kidneys</a:t>
            </a:r>
            <a:endParaRPr lang="ru-RU" sz="4000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716016" y="1268760"/>
            <a:ext cx="4040188" cy="64807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Palpation of kidneys in </a:t>
            </a:r>
            <a:r>
              <a:rPr lang="en-US" dirty="0" smtClean="0"/>
              <a:t>vertical </a:t>
            </a:r>
            <a:r>
              <a:rPr lang="en-US" dirty="0"/>
              <a:t>position of the patient</a:t>
            </a:r>
            <a:endParaRPr lang="ru-RU" dirty="0"/>
          </a:p>
        </p:txBody>
      </p:sp>
      <p:pic>
        <p:nvPicPr>
          <p:cNvPr id="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2000" contrast="42000"/>
          </a:blip>
          <a:srcRect/>
          <a:stretch>
            <a:fillRect/>
          </a:stretch>
        </p:blipFill>
        <p:spPr>
          <a:xfrm>
            <a:off x="683568" y="2174874"/>
            <a:ext cx="3528392" cy="4206453"/>
          </a:xfrm>
          <a:noFill/>
          <a:ln/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67544" y="1268760"/>
            <a:ext cx="4040188" cy="64807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Palpation of kidneys in horizontal position of the patient</a:t>
            </a:r>
            <a:endParaRPr lang="ru-RU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contrast="36000"/>
          </a:blip>
          <a:stretch>
            <a:fillRect/>
          </a:stretch>
        </p:blipFill>
        <p:spPr>
          <a:xfrm>
            <a:off x="5312049" y="2505075"/>
            <a:ext cx="2521989" cy="3684588"/>
          </a:xfrm>
          <a:noFill/>
          <a:ln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260350"/>
            <a:ext cx="7489825" cy="86518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u="sng" dirty="0">
                <a:solidFill>
                  <a:srgbClr val="FFFF00"/>
                </a:solidFill>
                <a:latin typeface="Arial" charset="0"/>
              </a:rPr>
              <a:t>Palpation of kidneys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412875"/>
            <a:ext cx="7848600" cy="4537075"/>
          </a:xfrm>
        </p:spPr>
        <p:txBody>
          <a:bodyPr/>
          <a:lstStyle/>
          <a:p>
            <a:pPr marL="609600" indent="-609600" algn="ctr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Palpatorny</a:t>
            </a:r>
            <a:r>
              <a:rPr lang="en-US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definition of a kidney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Physiological </a:t>
            </a:r>
            <a:r>
              <a:rPr lang="en-US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reasons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weakening of 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preulum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abdominale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fast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weight loss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Pathological </a:t>
            </a:r>
            <a:r>
              <a:rPr lang="en-US" sz="2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reasons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omission of kidneys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kidney cyst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kidney tumor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Percussion of kidneys and bladder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864096"/>
          </a:xfrm>
        </p:spPr>
        <p:txBody>
          <a:bodyPr/>
          <a:lstStyle/>
          <a:p>
            <a:pPr algn="ctr"/>
            <a:r>
              <a:rPr lang="en-US" dirty="0"/>
              <a:t>Effleurage symptom on area of kidneys</a:t>
            </a:r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74388" y="2505075"/>
            <a:ext cx="2780436" cy="3684588"/>
          </a:xfrm>
          <a:noFill/>
          <a:ln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9361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Percussion </a:t>
            </a:r>
            <a:r>
              <a:rPr lang="en-US" dirty="0"/>
              <a:t>definition of a bladder (scheme)</a:t>
            </a:r>
            <a:r>
              <a:rPr lang="ru-RU" dirty="0" smtClean="0"/>
              <a:t> 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41183" y="2505075"/>
            <a:ext cx="3263721" cy="3684588"/>
          </a:xfrm>
          <a:noFill/>
          <a:ln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260350"/>
            <a:ext cx="7489825" cy="865188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u="sng" dirty="0" smtClean="0">
                <a:solidFill>
                  <a:srgbClr val="FFFF00"/>
                </a:solidFill>
                <a:latin typeface="Arial" charset="0"/>
              </a:rPr>
              <a:t>Percussion of kidneys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3568" y="1412776"/>
            <a:ext cx="7848600" cy="5040560"/>
          </a:xfrm>
        </p:spPr>
        <p:txBody>
          <a:bodyPr/>
          <a:lstStyle/>
          <a:p>
            <a:pPr marL="609600" indent="-60960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symptom of effleurage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Reasons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urolithiasis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paranephritis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- inflammation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pelvis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myositis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	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radiculitis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Percussion of </a:t>
            </a:r>
            <a:r>
              <a:rPr lang="en-US" sz="2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bladder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Reason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overfilling of a bladder at adenoma or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	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prostate cancer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</a:rPr>
              <a:t>Laboratory </a:t>
            </a:r>
            <a:r>
              <a:rPr lang="en-US" sz="3200" dirty="0" smtClean="0">
                <a:solidFill>
                  <a:srgbClr val="FFFF00"/>
                </a:solidFill>
              </a:rPr>
              <a:t>tests in </a:t>
            </a:r>
            <a:r>
              <a:rPr lang="en-US" sz="3200" dirty="0">
                <a:solidFill>
                  <a:srgbClr val="FFFF00"/>
                </a:solidFill>
              </a:rPr>
              <a:t>urinary </a:t>
            </a:r>
            <a:r>
              <a:rPr lang="en-US" sz="3200" dirty="0" smtClean="0">
                <a:solidFill>
                  <a:srgbClr val="FFFF00"/>
                </a:solidFill>
              </a:rPr>
              <a:t>system investigation</a:t>
            </a:r>
            <a:endParaRPr lang="ru-RU" sz="3200" b="0" dirty="0">
              <a:solidFill>
                <a:srgbClr val="FFFF00"/>
              </a:solidFill>
            </a:endParaRP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 marL="609600" indent="-609600" algn="ctr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Urine research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Assessment of physical &amp;  chemical </a:t>
            </a:r>
            <a:r>
              <a:rPr lang="en-US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roperties </a:t>
            </a:r>
            <a:r>
              <a:rPr lang="en-US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 urine, deposit microscopy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Urine analysis</a:t>
            </a:r>
            <a:endParaRPr lang="en-US" sz="2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quantitative </a:t>
            </a:r>
            <a:r>
              <a:rPr lang="en-US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definition of </a:t>
            </a:r>
            <a:endParaRPr lang="en-US" sz="2200" b="1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corpuscules</a:t>
            </a:r>
            <a:r>
              <a:rPr lang="en-US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 urinary </a:t>
            </a:r>
            <a:r>
              <a:rPr lang="en-US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sediment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       - </a:t>
            </a:r>
            <a:r>
              <a:rPr lang="en-US" sz="2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Nechiporenko's</a:t>
            </a: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test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Addis-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Kakovsky's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test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606552" cy="248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09600" indent="-609600">
              <a:spcBef>
                <a:spcPct val="80000"/>
              </a:spcBef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b="24401"/>
          <a:stretch>
            <a:fillRect/>
          </a:stretch>
        </p:blipFill>
        <p:spPr bwMode="auto">
          <a:xfrm>
            <a:off x="628459" y="3645024"/>
            <a:ext cx="78488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054594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Research of function of </a:t>
            </a:r>
            <a:r>
              <a:rPr lang="en-US" sz="2800" b="1" dirty="0" smtClean="0">
                <a:solidFill>
                  <a:srgbClr val="FFFF00"/>
                </a:solidFill>
              </a:rPr>
              <a:t>kidneys</a:t>
            </a:r>
          </a:p>
          <a:p>
            <a:pPr marL="4668838" indent="-342900">
              <a:buFontTx/>
              <a:buChar char="-"/>
            </a:pPr>
            <a:r>
              <a:rPr lang="en-US" sz="2400" b="1" dirty="0" err="1" smtClean="0"/>
              <a:t>Zimnitsky's</a:t>
            </a:r>
            <a:r>
              <a:rPr lang="en-US" sz="2400" b="1" dirty="0" smtClean="0"/>
              <a:t> Test</a:t>
            </a:r>
          </a:p>
          <a:p>
            <a:pPr marL="4668838" indent="-342900">
              <a:buFontTx/>
              <a:buChar char="-"/>
            </a:pPr>
            <a:r>
              <a:rPr lang="en-US" sz="2400" b="1" dirty="0" smtClean="0"/>
              <a:t>Test </a:t>
            </a:r>
            <a:r>
              <a:rPr lang="en-US" sz="2400" b="1" dirty="0"/>
              <a:t>on </a:t>
            </a:r>
            <a:r>
              <a:rPr lang="en-US" sz="2400" b="1" dirty="0" smtClean="0"/>
              <a:t>concentration</a:t>
            </a:r>
          </a:p>
          <a:p>
            <a:pPr marL="4668838" indent="-342900">
              <a:buFontTx/>
              <a:buChar char="-"/>
            </a:pPr>
            <a:r>
              <a:rPr lang="en-US" sz="2400" b="1" dirty="0" smtClean="0"/>
              <a:t>Test </a:t>
            </a:r>
            <a:r>
              <a:rPr lang="en-US" sz="2400" b="1" dirty="0"/>
              <a:t>on </a:t>
            </a:r>
            <a:r>
              <a:rPr lang="en-US" sz="2400" b="1" dirty="0" smtClean="0"/>
              <a:t>dilution</a:t>
            </a:r>
          </a:p>
          <a:p>
            <a:pPr marL="4668838" indent="-342900">
              <a:buFontTx/>
              <a:buChar char="-"/>
            </a:pPr>
            <a:r>
              <a:rPr lang="en-US" sz="2400" b="1" dirty="0" err="1" smtClean="0"/>
              <a:t>Reberg's</a:t>
            </a:r>
            <a:r>
              <a:rPr lang="en-US" sz="2400" b="1" dirty="0" smtClean="0"/>
              <a:t> Test</a:t>
            </a:r>
            <a:endParaRPr lang="ru-RU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476250"/>
            <a:ext cx="7489825" cy="144058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</a:rPr>
              <a:t>Laboratory tests in urinary system </a:t>
            </a:r>
            <a:r>
              <a:rPr lang="en-US" sz="2800" dirty="0" smtClean="0">
                <a:solidFill>
                  <a:srgbClr val="FFFF00"/>
                </a:solidFill>
              </a:rPr>
              <a:t>investigation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b="1" u="sng" dirty="0" smtClean="0"/>
              <a:t>Biochemical </a:t>
            </a:r>
            <a:r>
              <a:rPr lang="en-US" sz="2800" b="1" u="sng" dirty="0"/>
              <a:t>blood analysis</a:t>
            </a:r>
            <a:br>
              <a:rPr lang="en-US" sz="2800" b="1" u="sng" dirty="0"/>
            </a:br>
            <a:endParaRPr lang="ru-RU" sz="2800" b="0" dirty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75656" y="1988840"/>
            <a:ext cx="6264696" cy="3745135"/>
          </a:xfrm>
        </p:spPr>
        <p:txBody>
          <a:bodyPr numCol="1"/>
          <a:lstStyle/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 smtClean="0"/>
          </a:p>
          <a:p>
            <a:pPr marL="609600" indent="-609600">
              <a:spcBef>
                <a:spcPts val="0"/>
              </a:spcBef>
              <a:buNone/>
            </a:pPr>
            <a:r>
              <a:rPr lang="en-US" sz="2400" b="1" dirty="0"/>
              <a:t>	</a:t>
            </a:r>
            <a:r>
              <a:rPr lang="en-US" sz="2400" i="1" dirty="0" smtClean="0"/>
              <a:t>Purpose</a:t>
            </a:r>
            <a:r>
              <a:rPr lang="en-US" sz="2400" dirty="0" smtClean="0"/>
              <a:t> 			</a:t>
            </a:r>
            <a:r>
              <a:rPr lang="en-US" sz="2400" i="1" dirty="0" smtClean="0"/>
              <a:t>Research</a:t>
            </a:r>
          </a:p>
          <a:p>
            <a:pPr marL="609600" indent="-609600">
              <a:spcBef>
                <a:spcPts val="0"/>
              </a:spcBef>
              <a:buNone/>
            </a:pPr>
            <a:endParaRPr lang="en-US" sz="2400" i="1" dirty="0"/>
          </a:p>
          <a:p>
            <a:pPr marL="609600" indent="-60960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Assessment </a:t>
            </a:r>
            <a:r>
              <a:rPr lang="en-US" sz="2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of </a:t>
            </a:r>
            <a:r>
              <a:rPr lang="en-US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function		</a:t>
            </a:r>
            <a:r>
              <a:rPr lang="en-US" sz="2400" dirty="0" smtClean="0"/>
              <a:t>- </a:t>
            </a:r>
            <a:r>
              <a:rPr lang="en-US" sz="2400" dirty="0"/>
              <a:t>rest  nitrogen</a:t>
            </a:r>
            <a:endParaRPr lang="en-US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609600" indent="-60960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of kidneys</a:t>
            </a:r>
            <a:r>
              <a:rPr lang="en-US" sz="2200" b="1" dirty="0" smtClean="0"/>
              <a:t> 			</a:t>
            </a:r>
            <a:r>
              <a:rPr lang="en-US" sz="2400" dirty="0"/>
              <a:t>- urea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/>
              <a:t>      </a:t>
            </a:r>
            <a:r>
              <a:rPr lang="en-US" sz="2400" dirty="0" smtClean="0"/>
              <a:t>					- </a:t>
            </a:r>
            <a:r>
              <a:rPr lang="en-US" sz="2400" dirty="0"/>
              <a:t>creatinine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/>
              <a:t>     </a:t>
            </a:r>
            <a:r>
              <a:rPr lang="en-US" sz="2400" dirty="0" smtClean="0"/>
              <a:t>					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Instrumental research techniques of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 urinary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system</a:t>
            </a:r>
            <a:endParaRPr lang="ru-RU" sz="2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ru-RU" sz="3500" b="1" dirty="0">
                <a:solidFill>
                  <a:schemeClr val="tx2"/>
                </a:solidFill>
              </a:rPr>
              <a:t>	</a:t>
            </a:r>
            <a:r>
              <a:rPr lang="en-US" sz="2400" b="1" dirty="0">
                <a:solidFill>
                  <a:schemeClr val="tx2"/>
                </a:solidFill>
              </a:rPr>
              <a:t>Radiological methods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609600" indent="-60960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/>
              <a:t>- </a:t>
            </a:r>
            <a:r>
              <a:rPr lang="en-US" sz="2400" b="1" dirty="0" smtClean="0"/>
              <a:t>Plan radiography of kidneys</a:t>
            </a:r>
            <a:endParaRPr lang="en-US" sz="2400" b="1" dirty="0"/>
          </a:p>
          <a:p>
            <a:pPr marL="609600" indent="-60960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/>
              <a:t> - Excretory urography</a:t>
            </a:r>
          </a:p>
          <a:p>
            <a:pPr marL="609600" indent="-60960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/>
              <a:t> - </a:t>
            </a:r>
            <a:r>
              <a:rPr lang="en-US" sz="2400" b="1" dirty="0" err="1" smtClean="0"/>
              <a:t>Renogra</a:t>
            </a:r>
            <a:r>
              <a:rPr lang="en-US" sz="2400" b="1" dirty="0" err="1"/>
              <a:t>phy</a:t>
            </a:r>
            <a:endParaRPr lang="en-US" sz="2400" b="1" dirty="0"/>
          </a:p>
          <a:p>
            <a:pPr marL="60960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/>
              <a:t> </a:t>
            </a:r>
            <a:r>
              <a:rPr lang="en-US" sz="2400" b="1" dirty="0"/>
              <a:t>- Computer </a:t>
            </a:r>
            <a:r>
              <a:rPr lang="en-US" sz="2400" b="1" dirty="0" smtClean="0"/>
              <a:t>tomography (CT</a:t>
            </a:r>
            <a:r>
              <a:rPr lang="en-US" sz="2400" b="1" dirty="0"/>
              <a:t>)</a:t>
            </a:r>
            <a:r>
              <a:rPr lang="ru-RU" sz="2400" b="1" dirty="0">
                <a:solidFill>
                  <a:schemeClr val="tx2"/>
                </a:solidFill>
              </a:rPr>
              <a:t>			</a:t>
            </a:r>
            <a:endParaRPr lang="ru-RU" sz="2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0" y="2077244"/>
            <a:ext cx="2857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Ultrasound technics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 bwMode="auto">
          <a:xfrm>
            <a:off x="251520" y="1628800"/>
            <a:ext cx="4032448" cy="390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 dirty="0" smtClean="0"/>
              <a:t>			  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Complaints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of patients with urinary system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diseases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i="1" u="sng" dirty="0" smtClean="0">
                <a:latin typeface="Arial" pitchFamily="34" charset="0"/>
                <a:cs typeface="Arial" pitchFamily="34" charset="0"/>
              </a:rPr>
              <a:t>Additional complaints</a:t>
            </a:r>
            <a:endParaRPr lang="ru-RU" sz="3200" b="0" dirty="0"/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67544" y="2348880"/>
            <a:ext cx="4038600" cy="3773016"/>
          </a:xfrm>
        </p:spPr>
        <p:txBody>
          <a:bodyPr numCol="1"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Headache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Dizziness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Visual impairment (vision disorder)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Pains in cardiac region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Dyspnea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377301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Loss of appetite (anorexia)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Nausea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Vomiting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Fever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marL="609600" indent="-609600">
              <a:spcBef>
                <a:spcPct val="50000"/>
              </a:spcBef>
            </a:pP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Endoscopic </a:t>
            </a:r>
            <a:r>
              <a:rPr lang="en-US" sz="3200" dirty="0" smtClean="0">
                <a:solidFill>
                  <a:schemeClr val="tx2"/>
                </a:solidFill>
              </a:rPr>
              <a:t>methods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Cystoscopy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kk-KZ" sz="3200" b="1" dirty="0" smtClean="0"/>
              <a:t>  </a:t>
            </a:r>
            <a:endParaRPr lang="ru-RU" sz="32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628800"/>
            <a:ext cx="3714750" cy="341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7250" y="2001044"/>
            <a:ext cx="3810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09600" indent="-609600">
              <a:spcBef>
                <a:spcPct val="50000"/>
              </a:spcBef>
            </a:pPr>
            <a:r>
              <a:rPr lang="ru-RU" sz="3100" b="1" dirty="0" smtClean="0">
                <a:solidFill>
                  <a:schemeClr val="tx2"/>
                </a:solidFill>
              </a:rPr>
              <a:t/>
            </a:r>
            <a:br>
              <a:rPr lang="ru-RU" sz="3100" b="1" dirty="0" smtClean="0">
                <a:solidFill>
                  <a:schemeClr val="tx2"/>
                </a:solidFill>
              </a:rPr>
            </a:br>
            <a:r>
              <a:rPr lang="ru-RU" sz="3100" b="1" dirty="0" smtClean="0">
                <a:solidFill>
                  <a:schemeClr val="tx2"/>
                </a:solidFill>
              </a:rPr>
              <a:t/>
            </a:r>
            <a:br>
              <a:rPr lang="ru-RU" sz="3100" b="1" dirty="0" smtClean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Morphological </a:t>
            </a:r>
            <a:r>
              <a:rPr lang="en-US" sz="3100" dirty="0" smtClean="0">
                <a:solidFill>
                  <a:schemeClr val="tx2"/>
                </a:solidFill>
              </a:rPr>
              <a:t>methods</a:t>
            </a:r>
            <a:r>
              <a:rPr lang="en-US" sz="3100" b="1" dirty="0" smtClean="0">
                <a:solidFill>
                  <a:schemeClr val="tx2"/>
                </a:solidFill>
              </a:rPr>
              <a:t/>
            </a:r>
            <a:br>
              <a:rPr lang="en-US" sz="3100" b="1" dirty="0" smtClean="0">
                <a:solidFill>
                  <a:schemeClr val="tx2"/>
                </a:solidFill>
              </a:rPr>
            </a:br>
            <a:r>
              <a:rPr lang="en-US" sz="3100" b="1" dirty="0" smtClean="0">
                <a:solidFill>
                  <a:srgbClr val="FFFF00"/>
                </a:solidFill>
              </a:rPr>
              <a:t>Biopsy </a:t>
            </a:r>
            <a:r>
              <a:rPr lang="en-US" sz="3100" b="1" dirty="0">
                <a:solidFill>
                  <a:srgbClr val="FFFF00"/>
                </a:solidFill>
              </a:rPr>
              <a:t>of Kidneys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4038600" cy="29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Thanks for your attention</a:t>
            </a: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40425" cy="41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332657"/>
            <a:ext cx="7848600" cy="1224682"/>
          </a:xfrm>
        </p:spPr>
        <p:txBody>
          <a:bodyPr>
            <a:normAutofit/>
          </a:bodyPr>
          <a:lstStyle/>
          <a:p>
            <a:r>
              <a:rPr lang="en-US" sz="31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Pains</a:t>
            </a:r>
            <a:r>
              <a:rPr lang="ru-RU" sz="31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in urinary 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system diseases</a:t>
            </a:r>
            <a:endParaRPr lang="ru-RU" sz="2800" b="0" dirty="0"/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2205038"/>
            <a:ext cx="7993062" cy="367188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ru-RU" sz="2400" b="1" dirty="0"/>
              <a:t>        </a:t>
            </a:r>
            <a:r>
              <a:rPr lang="en-US" sz="2400" b="1" u="sng" dirty="0" smtClean="0"/>
              <a:t>Pathology</a:t>
            </a:r>
            <a:r>
              <a:rPr lang="ru-RU" sz="2400" b="1" dirty="0" smtClean="0"/>
              <a:t>             </a:t>
            </a:r>
            <a:r>
              <a:rPr lang="ru-RU" sz="2400" b="1" dirty="0"/>
              <a:t>	   </a:t>
            </a:r>
            <a:r>
              <a:rPr lang="en-US" sz="2400" b="1" dirty="0" smtClean="0"/>
              <a:t>	</a:t>
            </a:r>
            <a:r>
              <a:rPr lang="en-US" sz="2400" b="1" u="sng" dirty="0" smtClean="0">
                <a:solidFill>
                  <a:srgbClr val="FFFF00"/>
                </a:solidFill>
              </a:rPr>
              <a:t>Location</a:t>
            </a:r>
            <a:r>
              <a:rPr lang="ru-RU" sz="2400" b="1" u="sng" dirty="0" smtClean="0">
                <a:solidFill>
                  <a:srgbClr val="FFFF00"/>
                </a:solidFill>
              </a:rPr>
              <a:t> </a:t>
            </a:r>
            <a:r>
              <a:rPr lang="ru-RU" sz="2400" b="1" u="sng" dirty="0">
                <a:solidFill>
                  <a:srgbClr val="FFFF00"/>
                </a:solidFill>
              </a:rPr>
              <a:t>/ </a:t>
            </a:r>
            <a:r>
              <a:rPr lang="en-US" sz="2400" b="1" u="sng" dirty="0" smtClean="0">
                <a:solidFill>
                  <a:srgbClr val="FFFF00"/>
                </a:solidFill>
              </a:rPr>
              <a:t>Irradiation</a:t>
            </a:r>
            <a:endParaRPr lang="ru-RU" sz="2400" b="1" u="sng" dirty="0">
              <a:solidFill>
                <a:srgbClr val="FFFF00"/>
              </a:solidFill>
            </a:endParaRPr>
          </a:p>
          <a:p>
            <a:pPr>
              <a:spcBef>
                <a:spcPct val="100000"/>
              </a:spcBef>
            </a:pPr>
            <a:r>
              <a:rPr lang="en-US" sz="2400" b="1" dirty="0" smtClean="0"/>
              <a:t>Urinary bladder</a:t>
            </a:r>
            <a:r>
              <a:rPr lang="ru-RU" sz="2400" b="1" dirty="0"/>
              <a:t>	</a:t>
            </a:r>
            <a:r>
              <a:rPr lang="ru-RU" sz="2400" b="1" dirty="0" smtClean="0"/>
              <a:t>             </a:t>
            </a:r>
            <a:r>
              <a:rPr lang="en-US" sz="2400" b="1" dirty="0" smtClean="0"/>
              <a:t>suprapubic</a:t>
            </a:r>
            <a:endParaRPr lang="ru-RU" sz="2400" b="1" dirty="0"/>
          </a:p>
          <a:p>
            <a:pPr>
              <a:spcBef>
                <a:spcPct val="80000"/>
              </a:spcBef>
            </a:pPr>
            <a:r>
              <a:rPr lang="en-US" sz="2400" b="1" dirty="0" smtClean="0"/>
              <a:t>Kidneys</a:t>
            </a:r>
            <a:r>
              <a:rPr lang="ru-RU" sz="2400" b="1" dirty="0"/>
              <a:t>			</a:t>
            </a:r>
            <a:r>
              <a:rPr lang="en-US" sz="2400" b="1" dirty="0"/>
              <a:t>lumbar </a:t>
            </a:r>
            <a:r>
              <a:rPr lang="en-US" sz="2400" b="1" dirty="0" smtClean="0"/>
              <a:t>region</a:t>
            </a:r>
            <a:endParaRPr lang="ru-RU" sz="2400" b="1" dirty="0"/>
          </a:p>
          <a:p>
            <a:pPr>
              <a:spcBef>
                <a:spcPct val="80000"/>
              </a:spcBef>
            </a:pPr>
            <a:r>
              <a:rPr lang="en-US" sz="2400" b="1" dirty="0" smtClean="0"/>
              <a:t>Ureter</a:t>
            </a:r>
            <a:r>
              <a:rPr lang="ru-RU" sz="2400" b="1" dirty="0"/>
              <a:t>			</a:t>
            </a:r>
            <a:r>
              <a:rPr lang="en-US" sz="2400" b="1" dirty="0" smtClean="0"/>
              <a:t>along ureters</a:t>
            </a:r>
            <a:endParaRPr lang="ru-RU" sz="2400" b="1" dirty="0"/>
          </a:p>
          <a:p>
            <a:pPr>
              <a:spcBef>
                <a:spcPct val="80000"/>
              </a:spcBef>
            </a:pPr>
            <a:r>
              <a:rPr lang="en-US" sz="2400" b="1" dirty="0" smtClean="0"/>
              <a:t>Urolithiasis   </a:t>
            </a:r>
            <a:r>
              <a:rPr lang="ru-RU" sz="2400" b="1" dirty="0" smtClean="0"/>
              <a:t>             </a:t>
            </a:r>
            <a:r>
              <a:rPr lang="en-US" sz="2400" b="1" dirty="0" smtClean="0"/>
              <a:t>	irradiation down to</a:t>
            </a:r>
            <a:r>
              <a:rPr lang="ru-RU" sz="2400" b="1" dirty="0" smtClean="0"/>
              <a:t> </a:t>
            </a:r>
            <a:r>
              <a:rPr lang="en-US" sz="2400" b="1" dirty="0"/>
              <a:t>perineum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44016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Pains</a:t>
            </a:r>
            <a:r>
              <a:rPr lang="ru-RU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in urinary system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diseases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Location / Irradiation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2908300"/>
            <a:ext cx="38862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u="sng" dirty="0" smtClean="0">
                <a:solidFill>
                  <a:srgbClr val="FFFF00"/>
                </a:solidFill>
                <a:latin typeface="Arial" charset="0"/>
              </a:rPr>
              <a:t>Character of pains</a:t>
            </a:r>
            <a:r>
              <a:rPr lang="ru-RU" sz="2800" b="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in urinary </a:t>
            </a:r>
            <a:r>
              <a:rPr lang="en-US" sz="2800" dirty="0" smtClean="0">
                <a:latin typeface="Arial" charset="0"/>
              </a:rPr>
              <a:t>diseases</a:t>
            </a:r>
            <a:r>
              <a:rPr lang="ru-RU" sz="2800" b="0" dirty="0" smtClean="0">
                <a:latin typeface="Arial" charset="0"/>
              </a:rPr>
              <a:t> </a:t>
            </a:r>
            <a:endParaRPr lang="ru-RU" sz="2800" b="0" dirty="0"/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Dull &amp; boring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lumbar region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100000"/>
              </a:spcBef>
              <a:buFont typeface="Wingdings" pitchFamily="2" charset="2"/>
              <a:buNone/>
            </a:pPr>
            <a:r>
              <a:rPr lang="en-US" sz="24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Possible reasons</a:t>
            </a:r>
            <a:r>
              <a:rPr lang="ru-RU" sz="24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i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Acute glomerulonephritis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185738" indent="-185738">
              <a:spcBef>
                <a:spcPct val="70000"/>
              </a:spcBef>
              <a:buFontTx/>
              <a:buChar char="-"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Pararenal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abscess</a:t>
            </a:r>
          </a:p>
          <a:p>
            <a:pPr marL="185738" indent="-185738">
              <a:spcBef>
                <a:spcPct val="70000"/>
              </a:spcBef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congestive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kydney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Acute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pyelonephritis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Chron.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glomerulonephritis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rarely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87" y="2834481"/>
            <a:ext cx="3286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Character of pains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in urinary </a:t>
            </a:r>
            <a:r>
              <a:rPr lang="en-US" sz="2800" dirty="0" smtClean="0">
                <a:latin typeface="Arial" charset="0"/>
              </a:rPr>
              <a:t>diseases</a:t>
            </a:r>
            <a:endParaRPr lang="ru-RU" sz="2800" b="0" dirty="0">
              <a:latin typeface="Arial" charset="0"/>
            </a:endParaRP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Sharp acute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unilateral pains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Possible reasons</a:t>
            </a:r>
            <a:r>
              <a:rPr lang="ru-RU" sz="24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i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Renal infarct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hours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days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),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Acute pyelonephritis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prolonged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Renal colic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frequently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unilateral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i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Possible reasons</a:t>
            </a:r>
            <a:r>
              <a:rPr lang="ru-RU" sz="2400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Obstruction of ureter by stone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Ureteric kink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4629150" y="2481593"/>
            <a:ext cx="3886200" cy="30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04813"/>
            <a:ext cx="8893175" cy="936625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FF00"/>
                </a:solidFill>
                <a:latin typeface="Arial" charset="0"/>
              </a:rPr>
              <a:t>Conditions for starting &amp;</a:t>
            </a:r>
            <a:r>
              <a:rPr lang="ru-RU" sz="2800" i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  <a:latin typeface="Arial" charset="0"/>
              </a:rPr>
              <a:t>elimination of pains</a:t>
            </a:r>
            <a:r>
              <a:rPr lang="ru-RU" sz="2800" b="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in urinary diseases</a:t>
            </a:r>
            <a:r>
              <a:rPr lang="ru-RU" sz="2800" b="0" dirty="0" smtClean="0">
                <a:latin typeface="Arial" charset="0"/>
              </a:rPr>
              <a:t> </a:t>
            </a:r>
            <a:endParaRPr lang="ru-RU" sz="2800" b="0" dirty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11188" y="1628775"/>
            <a:ext cx="8064500" cy="467995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Pain in renal colic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relieve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after injection of atropine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application of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hot-water bag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warm bath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10000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Pain in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movable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kidney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relieve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change of body’s position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10000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Pain in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acute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paranephritis</a:t>
            </a:r>
            <a:endParaRPr lang="ru-RU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decrease after application of ice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pack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 loin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analgesics and NSAIDs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0601-7BF8-432B-9A1F-3D65B95E5C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194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Change of diuresis volume 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1905000" y="1263650"/>
            <a:ext cx="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905000" y="4845050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76400" y="806450"/>
            <a:ext cx="42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ml</a:t>
            </a:r>
            <a:endParaRPr lang="ru-RU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127125" y="119380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3000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143000" y="225425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2000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143000" y="3473450"/>
            <a:ext cx="63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1000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447800" y="4692650"/>
            <a:ext cx="34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 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667000" y="2787650"/>
            <a:ext cx="533400" cy="2057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038600" y="1339850"/>
            <a:ext cx="533400" cy="3505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410200" y="4159250"/>
            <a:ext cx="533400" cy="685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588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6705600" y="4845050"/>
            <a:ext cx="381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397125" y="4906962"/>
            <a:ext cx="957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FF00"/>
                </a:solidFill>
              </a:rPr>
              <a:t> 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norm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80554" y="2482850"/>
            <a:ext cx="1895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1500 - 2000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810000" y="4921250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polyuria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886200" y="1035050"/>
            <a:ext cx="7521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&gt; </a:t>
            </a: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219322" y="4921250"/>
            <a:ext cx="865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FFFF00"/>
                </a:solidFill>
              </a:rPr>
              <a:t> 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oliguria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334000" y="3854450"/>
            <a:ext cx="7040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&lt; 500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6477000" y="4921250"/>
            <a:ext cx="721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anuria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705600" y="4464050"/>
            <a:ext cx="325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FF00"/>
                </a:solidFill>
              </a:rPr>
              <a:t> 0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905001" y="5638800"/>
            <a:ext cx="23281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Big liquid consumption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diabetes mellitus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diabetes insipidus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 rot="3656962">
            <a:off x="3695700" y="4991100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446674" y="5638800"/>
            <a:ext cx="24112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Small liquid </a:t>
            </a:r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consumption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glomerulonephritis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nephrotic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renal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insufficiency 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5562600" y="51816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936334" y="5638800"/>
            <a:ext cx="1988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Terminal stage of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renal insufficiency</a:t>
            </a:r>
            <a:endParaRPr lang="ru-RU" sz="12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 rot="-3686423">
            <a:off x="7391400" y="5029200"/>
            <a:ext cx="228600" cy="838200"/>
          </a:xfrm>
          <a:prstGeom prst="upArrow">
            <a:avLst>
              <a:gd name="adj1" fmla="val 50000"/>
              <a:gd name="adj2" fmla="val 9166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8667750" y="64912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99FF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79005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552</Words>
  <Application>Microsoft Office PowerPoint</Application>
  <PresentationFormat>Экран (4:3)</PresentationFormat>
  <Paragraphs>277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Тема Office</vt:lpstr>
      <vt:lpstr>Physical examination of patients with Urinary system diseases</vt:lpstr>
      <vt:lpstr>Complaints of patients with urinary system diseases</vt:lpstr>
      <vt:lpstr>Complaints of patients with urinary system diseases     Additional complaints</vt:lpstr>
      <vt:lpstr>Pains in urinary system diseases</vt:lpstr>
      <vt:lpstr>Pains in urinary system diseases  Location / Irradiation</vt:lpstr>
      <vt:lpstr>Character of pains in urinary diseases </vt:lpstr>
      <vt:lpstr>Character of pains in urinary diseases</vt:lpstr>
      <vt:lpstr>Conditions for starting &amp; elimination of pains in urinary diseases </vt:lpstr>
      <vt:lpstr>Презентация PowerPoint</vt:lpstr>
      <vt:lpstr>Dysuria (1)        Change of daily diuresis volume</vt:lpstr>
      <vt:lpstr>Dysuria (2)        Change of daily diuresis volume</vt:lpstr>
      <vt:lpstr>Dysuria (3) Change of a rhythm of a diuresis</vt:lpstr>
      <vt:lpstr>Disuria (4)</vt:lpstr>
      <vt:lpstr>Anamnesis of illness at patients with urinary system diseases</vt:lpstr>
      <vt:lpstr>Anamnesis vitae at patients with urinary system diseases</vt:lpstr>
      <vt:lpstr>General examination at patients with urinary system diseases</vt:lpstr>
      <vt:lpstr>Renal edema</vt:lpstr>
      <vt:lpstr>Renal edema</vt:lpstr>
      <vt:lpstr>General examination at patients with urinary system diseases</vt:lpstr>
      <vt:lpstr>General examination at patients with urinary system diseases</vt:lpstr>
      <vt:lpstr>Palpation of kidneys</vt:lpstr>
      <vt:lpstr>Palpation of kidneys</vt:lpstr>
      <vt:lpstr>Percussion of kidneys and bladder</vt:lpstr>
      <vt:lpstr>Percussion of kidneys</vt:lpstr>
      <vt:lpstr>Laboratory tests in urinary system investigation</vt:lpstr>
      <vt:lpstr> </vt:lpstr>
      <vt:lpstr>Laboratory tests in urinary system investigation Biochemical blood analysis </vt:lpstr>
      <vt:lpstr>Instrumental research techniques of  urinary system</vt:lpstr>
      <vt:lpstr>Ultrasound technics</vt:lpstr>
      <vt:lpstr> Endoscopic methods Cystoscopy   </vt:lpstr>
      <vt:lpstr>  Morphological methods Biopsy of Kidneys  </vt:lpstr>
      <vt:lpstr> Thanks for your attention!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физикального обследования мочевыделительной системы и наружных половых органов. Особенности у детей.</dc:title>
  <dc:creator>User</dc:creator>
  <cp:lastModifiedBy>Gaukhar Kurmanova</cp:lastModifiedBy>
  <cp:revision>250</cp:revision>
  <dcterms:created xsi:type="dcterms:W3CDTF">2012-10-31T08:38:33Z</dcterms:created>
  <dcterms:modified xsi:type="dcterms:W3CDTF">2020-03-01T10:53:07Z</dcterms:modified>
</cp:coreProperties>
</file>